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80" r:id="rId3"/>
  </p:sldMasterIdLst>
  <p:notesMasterIdLst>
    <p:notesMasterId r:id="rId22"/>
  </p:notesMasterIdLst>
  <p:handoutMasterIdLst>
    <p:handoutMasterId r:id="rId23"/>
  </p:handoutMasterIdLst>
  <p:sldIdLst>
    <p:sldId id="274" r:id="rId4"/>
    <p:sldId id="276" r:id="rId5"/>
    <p:sldId id="398" r:id="rId6"/>
    <p:sldId id="353" r:id="rId7"/>
    <p:sldId id="418" r:id="rId8"/>
    <p:sldId id="412" r:id="rId9"/>
    <p:sldId id="415" r:id="rId10"/>
    <p:sldId id="408" r:id="rId11"/>
    <p:sldId id="419" r:id="rId12"/>
    <p:sldId id="420" r:id="rId13"/>
    <p:sldId id="402" r:id="rId14"/>
    <p:sldId id="403" r:id="rId15"/>
    <p:sldId id="404" r:id="rId16"/>
    <p:sldId id="416" r:id="rId17"/>
    <p:sldId id="349" r:id="rId18"/>
    <p:sldId id="396" r:id="rId19"/>
    <p:sldId id="352" r:id="rId20"/>
    <p:sldId id="393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69" d="100"/>
          <a:sy n="69" d="100"/>
        </p:scale>
        <p:origin x="196" y="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28/06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28/06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BA5B0-A2FE-40D4-A2CB-81C2E18CDF0B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0804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EF1BD-F781-4DA8-97E7-D3A4ACAEAF5F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0967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75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798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2906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62717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298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895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1483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28/06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0061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28/06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446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094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78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8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28/06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28/06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275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sharp-basics-oop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Static Members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Constructors, Properties, Fields,</a:t>
            </a:r>
          </a:p>
          <a:p>
            <a:r>
              <a:rPr lang="en-US" dirty="0"/>
              <a:t>Methods, Events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73199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7513" y="3733800"/>
            <a:ext cx="4722812" cy="2438400"/>
          </a:xfrm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69147" y="3806198"/>
            <a:ext cx="118974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OOP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7" name="Picture 16" descr="http://softuni.org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0413" y="473725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827799" cy="18206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Clearance</a:t>
            </a:r>
            <a:endParaRPr lang="bg-BG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270" y="5258140"/>
            <a:ext cx="44580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1" indent="0">
              <a:lnSpc>
                <a:spcPct val="100000"/>
              </a:lnSpc>
              <a:buNone/>
            </a:pPr>
            <a:r>
              <a:rPr lang="en-US" sz="4400" dirty="0"/>
              <a:t>On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program exit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4976" y="5261859"/>
            <a:ext cx="53714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By the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garbage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collector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49" y="1999839"/>
            <a:ext cx="3022194" cy="30221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93" y="2046515"/>
            <a:ext cx="2822264" cy="28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2449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Counter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066800"/>
            <a:ext cx="10943998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instanceCounter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PersonCounter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Person.instanceCounter;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Person.instanceCounter++;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800" b="1" i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– Example</a:t>
            </a:r>
            <a:endParaRPr lang="bg-BG" dirty="0"/>
          </a:p>
        </p:txBody>
      </p:sp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608012" y="1143000"/>
            <a:ext cx="10896600" cy="55399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SqrtPrecalculated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const int MaxValue = 10000;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282575" indent="-282575" algn="just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int[] sqrtValues;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SqrtPrecalculated()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//Initialize all square roots in range [1, MaxValue]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GetSqrt(int value)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sqrtValues[value];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</a:t>
            </a:r>
            <a:endParaRPr lang="en-US" altLang="ko-KR" sz="1800" b="1" i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694612" y="2631900"/>
            <a:ext cx="2667000" cy="684102"/>
          </a:xfrm>
          <a:prstGeom prst="wedgeRoundRectCallout">
            <a:avLst>
              <a:gd name="adj1" fmla="val -141147"/>
              <a:gd name="adj2" fmla="val 603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Static Constructor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80014" y="2111400"/>
            <a:ext cx="1905000" cy="684102"/>
          </a:xfrm>
          <a:prstGeom prst="wedgeRoundRectCallout">
            <a:avLst>
              <a:gd name="adj1" fmla="val -85685"/>
              <a:gd name="adj2" fmla="val 377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Static Field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161212" y="4397189"/>
            <a:ext cx="2286000" cy="684102"/>
          </a:xfrm>
          <a:prstGeom prst="wedgeRoundRectCallout">
            <a:avLst>
              <a:gd name="adj1" fmla="val -110856"/>
              <a:gd name="adj2" fmla="val 486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Static Method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42112" y="875969"/>
            <a:ext cx="1905000" cy="684102"/>
          </a:xfrm>
          <a:prstGeom prst="wedgeRoundRectCallout">
            <a:avLst>
              <a:gd name="adj1" fmla="val -115971"/>
              <a:gd name="adj2" fmla="val 234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Static Class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47112" y="622313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(example continues)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1738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4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445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4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4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4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4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4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44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44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44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44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44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44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452" grpId="0" animBg="1"/>
      <p:bldP spid="6" grpId="0" animBg="1"/>
      <p:bldP spid="7" grpId="0" animBg="1"/>
      <p:bldP spid="9" grpId="0" animBg="1"/>
      <p:bldP spid="10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– Example (2)</a:t>
            </a:r>
            <a:endParaRPr lang="bg-BG" dirty="0"/>
          </a:p>
        </p:txBody>
      </p:sp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608012" y="1384786"/>
            <a:ext cx="10896600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SqrtTest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Console.WriteLine(</a:t>
            </a:r>
            <a:r>
              <a:rPr lang="en-US" altLang="ko-K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SqrtPrecalculated</a:t>
            </a: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.GetSqrt(254));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Result: 15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65429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Static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" name="Picture 2" descr="http://3.bp.blogspot.com/_shNfb4kWu0g/SOShpuw27SI/AAAAAAAABSE/zFPYwed1Id4/s400/Static-Electricity-tw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39" y="1545380"/>
            <a:ext cx="5891265" cy="2950084"/>
          </a:xfrm>
          <a:prstGeom prst="roundRect">
            <a:avLst>
              <a:gd name="adj" fmla="val 939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8271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 are shared between all instances</a:t>
            </a:r>
          </a:p>
          <a:p>
            <a:pPr marL="706438" lvl="1" indent="-358775">
              <a:lnSpc>
                <a:spcPct val="100000"/>
              </a:lnSpc>
            </a:pPr>
            <a:r>
              <a:rPr lang="en-US" dirty="0"/>
              <a:t>Instance members are per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766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</a:t>
            </a:r>
            <a:r>
              <a:rPr lang="en-US" dirty="0">
                <a:hlinkClick r:id="rId15"/>
              </a:rPr>
              <a:t>://softuni.bg/csharp-basics-oop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10146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static means?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Usages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Static vs. Instance Members</a:t>
            </a:r>
            <a:endParaRPr lang="bg-BG" dirty="0"/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#4821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45879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Static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Definition and Usages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-21317" y="1654629"/>
            <a:ext cx="12016551" cy="5181600"/>
          </a:xfrm>
        </p:spPr>
        <p:txBody>
          <a:bodyPr>
            <a:normAutofit/>
          </a:bodyPr>
          <a:lstStyle/>
          <a:p>
            <a:pPr marL="304746" lvl="1" indent="0" algn="ctr">
              <a:buNone/>
            </a:pPr>
            <a:r>
              <a:rPr lang="en-US" sz="5400" dirty="0"/>
              <a:t>Associated with </a:t>
            </a:r>
            <a:r>
              <a:rPr lang="en-US" sz="5400"/>
              <a:t>a class </a:t>
            </a:r>
            <a:r>
              <a:rPr lang="en-US" sz="540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5400"/>
              <a:t> </a:t>
            </a:r>
            <a:r>
              <a:rPr lang="en-US" sz="5400" dirty="0"/>
              <a:t>an object</a:t>
            </a:r>
          </a:p>
          <a:p>
            <a:pPr marL="668284" lvl="1" indent="-363538"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6" lvl="1" indent="0" algn="ctr">
              <a:buNone/>
            </a:pPr>
            <a:r>
              <a:rPr lang="en-US" sz="5400" dirty="0"/>
              <a:t> Defined with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static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5400" dirty="0">
                <a:latin typeface="+mj-lt"/>
              </a:rPr>
              <a:t>keyword</a:t>
            </a:r>
            <a:endParaRPr lang="en-US" sz="5400" b="1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31348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- Usage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188815" y="1524000"/>
            <a:ext cx="1111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dirty="0"/>
              <a:t>Constructors</a:t>
            </a: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en-US" sz="6000" dirty="0"/>
              <a:t> Properties</a:t>
            </a: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en-US" sz="6000" dirty="0"/>
              <a:t> Fields</a:t>
            </a:r>
          </a:p>
          <a:p>
            <a:pPr algn="ctr"/>
            <a:r>
              <a:rPr lang="en-US" sz="6000" dirty="0"/>
              <a:t>Methods</a:t>
            </a: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en-US" sz="6000" dirty="0"/>
              <a:t> Events</a:t>
            </a:r>
          </a:p>
        </p:txBody>
      </p:sp>
    </p:spTree>
    <p:extLst>
      <p:ext uri="{BB962C8B-B14F-4D97-AF65-F5344CB8AC3E}">
        <p14:creationId xmlns:p14="http://schemas.microsoft.com/office/powerpoint/2010/main" val="13243103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vs. Instance Members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7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827799" cy="18206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  <a:endParaRPr lang="bg-BG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5212" y="5064204"/>
            <a:ext cx="36052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With a type</a:t>
            </a:r>
          </a:p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(class)</a:t>
            </a:r>
          </a:p>
        </p:txBody>
      </p:sp>
      <p:sp>
        <p:nvSpPr>
          <p:cNvPr id="7" name="Rectangle 6"/>
          <p:cNvSpPr/>
          <p:nvPr/>
        </p:nvSpPr>
        <p:spPr>
          <a:xfrm>
            <a:off x="6551612" y="5064204"/>
            <a:ext cx="47467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7188" lvl="1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400" dirty="0"/>
              <a:t>With an instances </a:t>
            </a:r>
          </a:p>
          <a:p>
            <a:pPr marL="357188" lvl="1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(objects)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73" y="2057401"/>
            <a:ext cx="2643077" cy="26430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14" y="2059284"/>
            <a:ext cx="2641194" cy="26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7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bg-BG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4953000"/>
            <a:ext cx="52281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Just before the</a:t>
            </a:r>
          </a:p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first time</a:t>
            </a:r>
            <a:r>
              <a:rPr lang="en-US" sz="4400" dirty="0"/>
              <a:t> usage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2567" y="4953000"/>
            <a:ext cx="57164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When the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4400" dirty="0"/>
              <a:t> </a:t>
            </a:r>
          </a:p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is called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85" y="1912091"/>
            <a:ext cx="2822251" cy="2822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38" y="1928504"/>
            <a:ext cx="2885550" cy="28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031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728</Words>
  <Application>Microsoft Office PowerPoint</Application>
  <PresentationFormat>Custom</PresentationFormat>
  <Paragraphs>175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2_SoftUni 16x9</vt:lpstr>
      <vt:lpstr>Static Members</vt:lpstr>
      <vt:lpstr>Table of Contents</vt:lpstr>
      <vt:lpstr>Questions</vt:lpstr>
      <vt:lpstr>Static Members</vt:lpstr>
      <vt:lpstr>Static Members</vt:lpstr>
      <vt:lpstr>Static Members - Usage</vt:lpstr>
      <vt:lpstr>Static vs. Instance Members</vt:lpstr>
      <vt:lpstr>Association</vt:lpstr>
      <vt:lpstr>Initialization</vt:lpstr>
      <vt:lpstr>Memory Clearance</vt:lpstr>
      <vt:lpstr>Static Counter – Example</vt:lpstr>
      <vt:lpstr>Static Members – Example</vt:lpstr>
      <vt:lpstr>Static Members – Example (2)</vt:lpstr>
      <vt:lpstr>Static Members</vt:lpstr>
      <vt:lpstr>Summary</vt:lpstr>
      <vt:lpstr>Static Members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>Software Development Course</dc:subject>
  <dc:creator/>
  <cp:keywords>Template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2016-06-28T08:37:47Z</dcterms:modified>
  <cp:category>Template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